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77" r:id="rId3"/>
    <p:sldId id="275" r:id="rId4"/>
    <p:sldId id="265" r:id="rId5"/>
    <p:sldId id="287" r:id="rId6"/>
    <p:sldId id="289" r:id="rId7"/>
    <p:sldId id="288" r:id="rId8"/>
    <p:sldId id="293" r:id="rId9"/>
    <p:sldId id="294" r:id="rId10"/>
    <p:sldId id="295" r:id="rId11"/>
    <p:sldId id="278" r:id="rId12"/>
    <p:sldId id="280" r:id="rId13"/>
    <p:sldId id="268" r:id="rId14"/>
    <p:sldId id="266" r:id="rId15"/>
    <p:sldId id="290" r:id="rId16"/>
    <p:sldId id="291" r:id="rId17"/>
    <p:sldId id="283" r:id="rId18"/>
    <p:sldId id="262" r:id="rId19"/>
    <p:sldId id="285" r:id="rId20"/>
    <p:sldId id="296" r:id="rId21"/>
    <p:sldId id="297" r:id="rId22"/>
    <p:sldId id="298" r:id="rId23"/>
    <p:sldId id="299" r:id="rId24"/>
    <p:sldId id="300" r:id="rId25"/>
    <p:sldId id="302" r:id="rId26"/>
    <p:sldId id="303" r:id="rId27"/>
    <p:sldId id="276" r:id="rId2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14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93CB2-034E-4484-9F52-818C8A8A8963}" type="datetimeFigureOut">
              <a:rPr lang="pt-BR" smtClean="0"/>
              <a:t>31/01/2026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82C23-E7AA-4EA4-8A56-2B318F0C6B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8116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884D3C-A16B-8661-F8B5-D20A794362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2BC423-55BE-2ED2-3377-F304F17BB5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AE80516-E4BE-0BDB-E325-2245C4E89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2169-D670-49FB-AEB2-DFD4626DCA96}" type="datetimeFigureOut">
              <a:rPr lang="pt-BR" smtClean="0"/>
              <a:t>31/01/2026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371FF1C-DE6E-C0ED-46FE-28D3447C7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00918C7-B015-3352-45C3-8B9022525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C3EAF-0FEA-4166-829C-6EB1103E94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4471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49CC7-2A7A-F55C-70CD-A01ABD02A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4D40BFF-E3F0-E4F4-3376-0529C69303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33D4810-A5C3-BD6A-6041-3C8506A72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2169-D670-49FB-AEB2-DFD4626DCA96}" type="datetimeFigureOut">
              <a:rPr lang="pt-BR" smtClean="0"/>
              <a:t>31/01/2026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0E5D45-94D0-2186-8487-94B836372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C89062-0025-0A88-B11D-6DC09EC21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C3EAF-0FEA-4166-829C-6EB1103E94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1063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736A863-987E-CC45-283D-80E1865D64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2BE46B6-9B8F-82DE-D3C9-8AD72B35E1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FA12C00-DF78-22E1-9214-2296E26B2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2169-D670-49FB-AEB2-DFD4626DCA96}" type="datetimeFigureOut">
              <a:rPr lang="pt-BR" smtClean="0"/>
              <a:t>31/01/2026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9D2C3AD-73D8-E23E-9C20-BA4E26960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2B38956-F6F2-BE0F-2703-6512D39E5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C3EAF-0FEA-4166-829C-6EB1103E94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846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EDADE2-407F-AA4B-6752-3D4BDBD9E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F5E369-F1D6-67E1-0D26-EA527B948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7980CE-612E-1A09-565A-313FBFA67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2169-D670-49FB-AEB2-DFD4626DCA96}" type="datetimeFigureOut">
              <a:rPr lang="pt-BR" smtClean="0"/>
              <a:t>31/01/2026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F37C5A8-9331-A060-B91F-858869BDE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BBD713-6A8A-B3FE-EC3E-8F5D7D414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C3EAF-0FEA-4166-829C-6EB1103E94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3590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F1CF38-A97E-BF4E-3B9E-C1C026C3B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98A6DF9-8282-590C-9DB2-5A551E098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CBDF05-C96C-1F3E-ED22-231A57614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2169-D670-49FB-AEB2-DFD4626DCA96}" type="datetimeFigureOut">
              <a:rPr lang="pt-BR" smtClean="0"/>
              <a:t>31/01/2026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F2C77E-51AE-F54C-E712-FDF878DFF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9158283-CBB4-582E-B32A-AA7B6D1BF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C3EAF-0FEA-4166-829C-6EB1103E94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4388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B62830-EBEC-9C25-8DD7-388436E2C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8EF40F-FD29-96E6-1525-C87816B679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BBAB3BA-FA5D-6FE2-A003-67A3A8EDE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936669F-9C7B-FF36-4A93-FBED3FA2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2169-D670-49FB-AEB2-DFD4626DCA96}" type="datetimeFigureOut">
              <a:rPr lang="pt-BR" smtClean="0"/>
              <a:t>31/01/2026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7D020F8-940B-7DEF-1D65-47C2C2D92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100D80C-F633-70DE-7E76-9165889C7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C3EAF-0FEA-4166-829C-6EB1103E94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2877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43DD47-E8D7-D040-9A30-5C8E89086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2AE1F17-5376-18C2-B260-7CBE36667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4B34DA4-E829-75D7-03DD-158625CD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1115AE4-83EF-C6E1-93D5-5578C1AD68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C6F7E63-8E26-8A0D-3201-EB063F09FA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FD01754-100A-CBF0-EDD4-B3406B161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2169-D670-49FB-AEB2-DFD4626DCA96}" type="datetimeFigureOut">
              <a:rPr lang="pt-BR" smtClean="0"/>
              <a:t>31/01/2026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94C8435-4348-80AD-AA31-F819A3BE9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E412A71-2C30-71A0-1E2D-9E83ACAA1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C3EAF-0FEA-4166-829C-6EB1103E94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4834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7503F4-DC78-00CE-9DFB-0495C62F2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C1C7C69-EF88-B7FD-E052-511CD2614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2169-D670-49FB-AEB2-DFD4626DCA96}" type="datetimeFigureOut">
              <a:rPr lang="pt-BR" smtClean="0"/>
              <a:t>31/01/2026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6BBE589-C165-4F2A-8A7C-D70B85918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610676C-3F99-6D94-4542-CD67C3FC1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C3EAF-0FEA-4166-829C-6EB1103E94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6838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CD5F802-F048-F2F6-043D-8209BE5A6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2169-D670-49FB-AEB2-DFD4626DCA96}" type="datetimeFigureOut">
              <a:rPr lang="pt-BR" smtClean="0"/>
              <a:t>31/01/2026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33B2505-D6F6-FE01-328C-257BCC172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C937F8E-5311-638C-46BE-D337864A2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C3EAF-0FEA-4166-829C-6EB1103E94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677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CC6193-E947-2EC4-9121-DBAC9C339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254713-FA7E-E236-56E6-3BCC9B5DA8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8E4B406-FAD5-90FD-9ED5-D71C5A271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F6DAF5E-CF3C-B072-B22D-375772376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2169-D670-49FB-AEB2-DFD4626DCA96}" type="datetimeFigureOut">
              <a:rPr lang="pt-BR" smtClean="0"/>
              <a:t>31/01/2026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9D45F8A-A887-3BCB-C8B2-549834439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50F69A-4E30-9D92-8A8C-C5A3D5F40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C3EAF-0FEA-4166-829C-6EB1103E94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9903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E8C892-B27F-D0E6-1096-507CCB4CF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F8C1262-D824-C0C4-4D20-5C737288B2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62686D7-8498-472F-884D-5F5FCB1996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8100619-A259-FFB2-A96B-9F34A0FEB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2169-D670-49FB-AEB2-DFD4626DCA96}" type="datetimeFigureOut">
              <a:rPr lang="pt-BR" smtClean="0"/>
              <a:t>31/01/2026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002E520-48F6-D0CC-4A92-84FEA3379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BFCAF3E-3248-2831-BE46-ABBE4585E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C3EAF-0FEA-4166-829C-6EB1103E94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1766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35DF907-A88D-230B-BF6F-1F2B1B1A4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A556096-82CC-AF52-E909-6FC8EB06F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0C0D73-E0BC-CE04-C6B0-7DD756B227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22169-D670-49FB-AEB2-DFD4626DCA96}" type="datetimeFigureOut">
              <a:rPr lang="pt-BR" smtClean="0"/>
              <a:t>31/01/2026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BAABE8F-487F-7348-2198-2D573358F9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066DEDA-32C3-C70D-6AA2-5E86261DE4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8C3EAF-0FEA-4166-829C-6EB1103E94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7661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Relationship Id="rId5" Type="http://schemas.openxmlformats.org/officeDocument/2006/relationships/image" Target="../media/image17.png"/><Relationship Id="rId4" Type="http://schemas.openxmlformats.org/officeDocument/2006/relationships/hyperlink" Target="https://github.com/RafaelGallo/Case-Tecnico-Data-Science-Labs/tree/main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27C102-7A6C-3A40-108B-C7A9FA9F4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771" y="1446447"/>
            <a:ext cx="10684151" cy="1991979"/>
          </a:xfrm>
        </p:spPr>
        <p:txBody>
          <a:bodyPr anchor="b">
            <a:normAutofit/>
          </a:bodyPr>
          <a:lstStyle/>
          <a:p>
            <a:r>
              <a:rPr lang="pt-BR" sz="5200" b="1" dirty="0">
                <a:solidFill>
                  <a:schemeClr val="tx2"/>
                </a:solidFill>
              </a:rPr>
              <a:t>Case Técnico – Koin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F577D6D-3EA1-E990-394D-F5A06B0D99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1240" y="3451116"/>
            <a:ext cx="9469211" cy="865639"/>
          </a:xfrm>
        </p:spPr>
        <p:txBody>
          <a:bodyPr anchor="t">
            <a:normAutofit/>
          </a:bodyPr>
          <a:lstStyle/>
          <a:p>
            <a:r>
              <a:rPr lang="pt-BR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Modelo de Previsão de Inadimplência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5" y="3658536"/>
            <a:ext cx="3655725" cy="2743201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ubtítulo 2">
            <a:extLst>
              <a:ext uri="{FF2B5EF4-FFF2-40B4-BE49-F238E27FC236}">
                <a16:creationId xmlns:a16="http://schemas.microsoft.com/office/drawing/2014/main" id="{AF8F574C-57BC-C0B9-563F-9D67F3593974}"/>
              </a:ext>
            </a:extLst>
          </p:cNvPr>
          <p:cNvSpPr txBox="1">
            <a:spLocks/>
          </p:cNvSpPr>
          <p:nvPr/>
        </p:nvSpPr>
        <p:spPr>
          <a:xfrm>
            <a:off x="-671420" y="4957783"/>
            <a:ext cx="9469211" cy="8656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chemeClr val="tx2"/>
                </a:solidFill>
              </a:rPr>
              <a:t>Nome: Rafael Gallo</a:t>
            </a:r>
          </a:p>
          <a:p>
            <a:endParaRPr lang="pt-BR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398069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92CF0CF-E20D-4C03-AE25-A672922F5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5DA13EB-813C-4FE6-98DF-2EE99B48B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068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180D959-40AC-CAC6-FF3C-5ACEC3F76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50" y="107359"/>
            <a:ext cx="6285260" cy="6558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Score Pessoa e Score Email por Status de Fraude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260B5EA-4014-4EFA-BF60-A205CBAE2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387883" y="-1"/>
            <a:ext cx="3832880" cy="2876136"/>
            <a:chOff x="-305" y="-1"/>
            <a:chExt cx="3832880" cy="287613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BF22D31-E67F-4195-BB34-8A55D356D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703BC64-7A80-4B64-8B4B-8D19B0511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E248705-DEB3-4F6D-A983-40926993E8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A101A4C-B9EA-4041-A2C3-59AF4B6DE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ítulo 1">
            <a:extLst>
              <a:ext uri="{FF2B5EF4-FFF2-40B4-BE49-F238E27FC236}">
                <a16:creationId xmlns:a16="http://schemas.microsoft.com/office/drawing/2014/main" id="{6717498C-2D47-6054-1B0E-60D499966A82}"/>
              </a:ext>
            </a:extLst>
          </p:cNvPr>
          <p:cNvSpPr txBox="1">
            <a:spLocks/>
          </p:cNvSpPr>
          <p:nvPr/>
        </p:nvSpPr>
        <p:spPr>
          <a:xfrm>
            <a:off x="92816" y="963708"/>
            <a:ext cx="6689839" cy="36605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Score Pessoa</a:t>
            </a:r>
          </a:p>
          <a:p>
            <a:endParaRPr lang="en-US" sz="14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pt-BR" sz="1400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pt-BR" sz="1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Clientes não fraudadores apresentam, em média, score pessoa mais alto.</a:t>
            </a:r>
          </a:p>
          <a:p>
            <a:endParaRPr lang="pt-BR" sz="14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pt-BR" sz="1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Clientes classificados como fraude possuem score pessoa significativamente menor.</a:t>
            </a:r>
          </a:p>
          <a:p>
            <a:endParaRPr lang="pt-BR" sz="14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pt-BR" sz="1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Indica forte relação entre score de crédito e inadimplência.</a:t>
            </a:r>
          </a:p>
          <a:p>
            <a:endParaRPr lang="pt-BR" sz="14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pt-BR" sz="14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pt-BR" sz="14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Score Email</a:t>
            </a:r>
          </a:p>
          <a:p>
            <a:endParaRPr lang="pt-BR" sz="14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pt-BR" sz="1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Clientes classificados como </a:t>
            </a:r>
            <a:r>
              <a:rPr lang="pt-BR" sz="14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fraude</a:t>
            </a:r>
            <a:r>
              <a:rPr lang="pt-BR" sz="1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apresentam maior dispersão no score de </a:t>
            </a:r>
            <a:r>
              <a:rPr lang="pt-BR" sz="140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email</a:t>
            </a:r>
            <a:r>
              <a:rPr lang="pt-BR" sz="1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</a:p>
          <a:p>
            <a:pPr marL="285750" indent="-285750">
              <a:buFontTx/>
              <a:buChar char="-"/>
            </a:pPr>
            <a:endParaRPr lang="pt-BR" sz="14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pt-BR" sz="1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Existe diferença no comportamento do score </a:t>
            </a:r>
            <a:r>
              <a:rPr lang="pt-BR" sz="140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email</a:t>
            </a:r>
            <a:r>
              <a:rPr lang="pt-BR" sz="1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entre os grupos.</a:t>
            </a:r>
          </a:p>
          <a:p>
            <a:pPr marL="285750" indent="-285750">
              <a:buFontTx/>
              <a:buChar char="-"/>
            </a:pPr>
            <a:endParaRPr lang="pt-BR" sz="14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pt-BR" sz="1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Sugere que variáveis digitais (</a:t>
            </a:r>
            <a:r>
              <a:rPr lang="pt-BR" sz="140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email</a:t>
            </a:r>
            <a:r>
              <a:rPr lang="pt-BR" sz="1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) ajudam na detecção de risco.</a:t>
            </a:r>
          </a:p>
          <a:p>
            <a:pPr marL="285750" indent="-285750">
              <a:buFontTx/>
              <a:buChar char="-"/>
            </a:pPr>
            <a:endParaRPr lang="pt-BR" sz="14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pt-BR" sz="14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Insight</a:t>
            </a:r>
          </a:p>
          <a:p>
            <a:endParaRPr lang="pt-BR" sz="14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pt-BR" sz="14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Scores mais baixos estão associados a maior probabilidade de fraude/inadimplência, reforçando a importância de dados comportamentais e cadastrais no processo de concessão de crédito.</a:t>
            </a:r>
          </a:p>
          <a:p>
            <a:endParaRPr lang="pt-BR" sz="1400" dirty="0"/>
          </a:p>
          <a:p>
            <a:endParaRPr lang="pt-BR" sz="14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pt-BR" sz="1400" dirty="0"/>
          </a:p>
          <a:p>
            <a:endParaRPr lang="en-US" sz="14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12B2C26-3E71-82A3-45AE-16B5E6769B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733" y="2974780"/>
            <a:ext cx="5237724" cy="37845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0481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27C102-7A6C-3A40-108B-C7A9FA9F4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597" y="2830834"/>
            <a:ext cx="10684151" cy="1196332"/>
          </a:xfrm>
        </p:spPr>
        <p:txBody>
          <a:bodyPr anchor="b">
            <a:normAutofit/>
          </a:bodyPr>
          <a:lstStyle/>
          <a:p>
            <a:r>
              <a:rPr lang="pt-BR" sz="54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Pré-processamento</a:t>
            </a:r>
            <a:endParaRPr lang="pt-BR" sz="5200" b="1" dirty="0">
              <a:solidFill>
                <a:schemeClr val="tx2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5" y="3658536"/>
            <a:ext cx="3655725" cy="2743201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1878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92CF0CF-E20D-4C03-AE25-A672922F5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5DA13EB-813C-4FE6-98DF-2EE99B48B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068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260B5EA-4014-4EFA-BF60-A205CBAE2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387883" y="-1"/>
            <a:ext cx="3832880" cy="2876136"/>
            <a:chOff x="-305" y="-1"/>
            <a:chExt cx="3832880" cy="287613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BF22D31-E67F-4195-BB34-8A55D356D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703BC64-7A80-4B64-8B4B-8D19B0511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E248705-DEB3-4F6D-A983-40926993E8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A101A4C-B9EA-4041-A2C3-59AF4B6DE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ítulo 1">
            <a:extLst>
              <a:ext uri="{FF2B5EF4-FFF2-40B4-BE49-F238E27FC236}">
                <a16:creationId xmlns:a16="http://schemas.microsoft.com/office/drawing/2014/main" id="{E2188C73-0354-16E9-1C0D-7278617DCAD7}"/>
              </a:ext>
            </a:extLst>
          </p:cNvPr>
          <p:cNvSpPr txBox="1">
            <a:spLocks/>
          </p:cNvSpPr>
          <p:nvPr/>
        </p:nvSpPr>
        <p:spPr>
          <a:xfrm>
            <a:off x="229543" y="2442331"/>
            <a:ext cx="11933389" cy="173973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6200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457200" indent="-457200">
              <a:buFontTx/>
              <a:buChar char="-"/>
            </a:pPr>
            <a:r>
              <a:rPr lang="pt-BR" sz="62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Tratamento de valores nulos</a:t>
            </a:r>
          </a:p>
          <a:p>
            <a:endParaRPr lang="pt-BR" sz="6200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457200" indent="-457200">
              <a:buFontTx/>
              <a:buChar char="-"/>
            </a:pPr>
            <a:r>
              <a:rPr lang="pt-BR" sz="62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Codificação de variáveis categóricas</a:t>
            </a:r>
          </a:p>
          <a:p>
            <a:endParaRPr lang="pt-BR" sz="6200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457200" indent="-457200">
              <a:buFontTx/>
              <a:buChar char="-"/>
            </a:pPr>
            <a:r>
              <a:rPr lang="pt-BR" sz="62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Normalização </a:t>
            </a:r>
          </a:p>
          <a:p>
            <a:endParaRPr lang="pt-BR" sz="6200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457200" indent="-457200">
              <a:buFontTx/>
              <a:buChar char="-"/>
            </a:pPr>
            <a:r>
              <a:rPr lang="pt-BR" sz="62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Balanceamento com SMOTE</a:t>
            </a:r>
          </a:p>
          <a:p>
            <a:endParaRPr lang="pt-BR" sz="6200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457200" indent="-457200">
              <a:buFontTx/>
              <a:buChar char="-"/>
            </a:pPr>
            <a:r>
              <a:rPr lang="pt-BR" sz="62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Separação treino e teste</a:t>
            </a:r>
          </a:p>
          <a:p>
            <a:endParaRPr lang="pt-BR" sz="6200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457200" indent="-457200">
              <a:buFontTx/>
              <a:buChar char="-"/>
            </a:pPr>
            <a:r>
              <a:rPr lang="pt-BR" sz="62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K-</a:t>
            </a:r>
            <a:r>
              <a:rPr lang="pt-BR" sz="6200" b="1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Fold</a:t>
            </a:r>
            <a:r>
              <a:rPr lang="pt-BR" sz="62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Cross </a:t>
            </a:r>
            <a:r>
              <a:rPr lang="pt-BR" sz="6200" b="1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Validation</a:t>
            </a:r>
            <a:endParaRPr lang="pt-BR" sz="6200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pt-BR" sz="800" dirty="0"/>
          </a:p>
          <a:p>
            <a:pPr marL="285750" indent="-285750">
              <a:buFontTx/>
              <a:buChar char="-"/>
            </a:pPr>
            <a:endParaRPr lang="en-US" sz="1600" b="1" dirty="0">
              <a:solidFill>
                <a:schemeClr val="tx2"/>
              </a:solidFill>
              <a:latin typeface="Candara" panose="020E0502030303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4D2A101-3D8B-D14F-1B1A-ECC64ABA8644}"/>
              </a:ext>
            </a:extLst>
          </p:cNvPr>
          <p:cNvSpPr txBox="1"/>
          <p:nvPr/>
        </p:nvSpPr>
        <p:spPr>
          <a:xfrm>
            <a:off x="229543" y="1438067"/>
            <a:ext cx="5035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Preparação dos Dados</a:t>
            </a:r>
            <a:endParaRPr lang="pt-BR" sz="2400" b="1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6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212422F-EF21-BCE8-4F61-2486695EF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213" y="2303508"/>
            <a:ext cx="5962784" cy="11254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/>
              <a:t>Machine Learning </a:t>
            </a:r>
          </a:p>
        </p:txBody>
      </p:sp>
      <p:pic>
        <p:nvPicPr>
          <p:cNvPr id="3074" name="Picture 2" descr="What Is Machine Learning? We Explore The Methodology &amp; Use Cases - Design  In DC">
            <a:extLst>
              <a:ext uri="{FF2B5EF4-FFF2-40B4-BE49-F238E27FC236}">
                <a16:creationId xmlns:a16="http://schemas.microsoft.com/office/drawing/2014/main" id="{0E2A6956-8412-D976-AD5F-92FC30D5F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92"/>
          <a:stretch>
            <a:fillRect/>
          </a:stretch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9053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30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32">
            <a:extLst>
              <a:ext uri="{FF2B5EF4-FFF2-40B4-BE49-F238E27FC236}">
                <a16:creationId xmlns:a16="http://schemas.microsoft.com/office/drawing/2014/main" id="{BD8AB40A-4374-4897-B5EE-9F8913476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6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34">
            <a:extLst>
              <a:ext uri="{FF2B5EF4-FFF2-40B4-BE49-F238E27FC236}">
                <a16:creationId xmlns:a16="http://schemas.microsoft.com/office/drawing/2014/main" id="{2783379C-045E-4010-ABDC-A270A0AA1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1" y="170308"/>
            <a:ext cx="2514948" cy="2174333"/>
            <a:chOff x="-305" y="-4155"/>
            <a:chExt cx="2514948" cy="2174333"/>
          </a:xfrm>
        </p:grpSpPr>
        <p:sp>
          <p:nvSpPr>
            <p:cNvPr id="50" name="Freeform: Shape 35">
              <a:extLst>
                <a:ext uri="{FF2B5EF4-FFF2-40B4-BE49-F238E27FC236}">
                  <a16:creationId xmlns:a16="http://schemas.microsoft.com/office/drawing/2014/main" id="{0B0AB1BF-11AE-4CFF-85EC-E51DBD316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: Shape 36">
              <a:extLst>
                <a:ext uri="{FF2B5EF4-FFF2-40B4-BE49-F238E27FC236}">
                  <a16:creationId xmlns:a16="http://schemas.microsoft.com/office/drawing/2014/main" id="{526548A0-953E-4FBA-97A5-592ACAF42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37">
              <a:extLst>
                <a:ext uri="{FF2B5EF4-FFF2-40B4-BE49-F238E27FC236}">
                  <a16:creationId xmlns:a16="http://schemas.microsoft.com/office/drawing/2014/main" id="{F84FA27B-CD1F-421B-BB4F-B141F02FF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3" name="Freeform: Shape 38">
              <a:extLst>
                <a:ext uri="{FF2B5EF4-FFF2-40B4-BE49-F238E27FC236}">
                  <a16:creationId xmlns:a16="http://schemas.microsoft.com/office/drawing/2014/main" id="{3CDBD6AB-1AC7-4807-9C34-01139BB7C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4" name="Group 40">
            <a:extLst>
              <a:ext uri="{FF2B5EF4-FFF2-40B4-BE49-F238E27FC236}">
                <a16:creationId xmlns:a16="http://schemas.microsoft.com/office/drawing/2014/main" id="{F5FDDF18-F156-4D2D-82C6-F55008E33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3" y="4560734"/>
            <a:ext cx="3061446" cy="2297265"/>
            <a:chOff x="-305" y="-1"/>
            <a:chExt cx="3832880" cy="2876136"/>
          </a:xfrm>
        </p:grpSpPr>
        <p:sp>
          <p:nvSpPr>
            <p:cNvPr id="55" name="Freeform: Shape 41">
              <a:extLst>
                <a:ext uri="{FF2B5EF4-FFF2-40B4-BE49-F238E27FC236}">
                  <a16:creationId xmlns:a16="http://schemas.microsoft.com/office/drawing/2014/main" id="{3822C29E-FFDD-45BC-A286-9C00C8E2D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42">
              <a:extLst>
                <a:ext uri="{FF2B5EF4-FFF2-40B4-BE49-F238E27FC236}">
                  <a16:creationId xmlns:a16="http://schemas.microsoft.com/office/drawing/2014/main" id="{C9E2381D-1763-4D42-A3A2-B2345DD35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43">
              <a:extLst>
                <a:ext uri="{FF2B5EF4-FFF2-40B4-BE49-F238E27FC236}">
                  <a16:creationId xmlns:a16="http://schemas.microsoft.com/office/drawing/2014/main" id="{D2A622D5-9532-4E0C-B9A8-DAEDD4646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reeform: Shape 44">
              <a:extLst>
                <a:ext uri="{FF2B5EF4-FFF2-40B4-BE49-F238E27FC236}">
                  <a16:creationId xmlns:a16="http://schemas.microsoft.com/office/drawing/2014/main" id="{5C0ABE88-5ADF-4A31-8505-78968DBB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2">
            <a:extLst>
              <a:ext uri="{FF2B5EF4-FFF2-40B4-BE49-F238E27FC236}">
                <a16:creationId xmlns:a16="http://schemas.microsoft.com/office/drawing/2014/main" id="{5238DB4F-A7C3-5311-914F-2C182FFB4D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454699"/>
            <a:ext cx="5130799" cy="4585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sz="14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Modelagem </a:t>
            </a:r>
            <a:r>
              <a:rPr lang="pt-BR" sz="1400" b="1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machine</a:t>
            </a:r>
            <a:r>
              <a:rPr lang="pt-BR" sz="14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pt-BR" sz="1400" b="1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learning</a:t>
            </a:r>
            <a:br>
              <a:rPr lang="pt-BR" altLang="pt-BR" sz="1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endParaRPr lang="pt-BR" altLang="pt-BR" sz="14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sz="14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Modelos avaliados:</a:t>
            </a:r>
            <a:br>
              <a:rPr lang="pt-BR" sz="1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br>
              <a:rPr lang="pt-BR" sz="1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pt-BR" sz="140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Logistic</a:t>
            </a:r>
            <a:r>
              <a:rPr lang="pt-BR" sz="1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pt-BR" sz="140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Regression</a:t>
            </a:r>
            <a:br>
              <a:rPr lang="pt-BR" sz="1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pt-BR" sz="1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Random Forest</a:t>
            </a:r>
            <a:br>
              <a:rPr lang="pt-BR" sz="1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pt-BR" sz="140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Decision</a:t>
            </a:r>
            <a:r>
              <a:rPr lang="pt-BR" sz="1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pt-BR" sz="140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Tree</a:t>
            </a:r>
            <a:br>
              <a:rPr lang="pt-BR" sz="1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pt-BR" sz="140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XGBoost</a:t>
            </a:r>
            <a:br>
              <a:rPr lang="pt-BR" sz="1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pt-BR" sz="140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LightGBM</a:t>
            </a:r>
            <a:br>
              <a:rPr lang="pt-BR" sz="14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br>
              <a:rPr lang="pt-BR" sz="1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br>
              <a:rPr lang="pt-BR" sz="1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pt-BR" sz="14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Métricas usadas:</a:t>
            </a:r>
            <a:br>
              <a:rPr lang="pt-BR" sz="1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br>
              <a:rPr lang="pt-BR" sz="1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pt-BR" sz="140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Accuracy</a:t>
            </a:r>
            <a:br>
              <a:rPr lang="pt-BR" sz="1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pt-BR" sz="1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Recall</a:t>
            </a:r>
            <a:br>
              <a:rPr lang="pt-BR" sz="1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pt-BR" sz="1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F1-score</a:t>
            </a:r>
            <a:br>
              <a:rPr lang="pt-BR" sz="1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pt-BR" sz="1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ROC AUC</a:t>
            </a:r>
            <a:br>
              <a:rPr lang="pt-BR" sz="1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br>
              <a:rPr lang="pt-BR" sz="1800" dirty="0"/>
            </a:br>
            <a:b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pt-BR" altLang="pt-B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16DBFFC-988A-8616-053B-695D23E31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256" y="427426"/>
            <a:ext cx="5253161" cy="38657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110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27C102-7A6C-3A40-108B-C7A9FA9F4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597" y="2830834"/>
            <a:ext cx="10684151" cy="1196332"/>
          </a:xfrm>
        </p:spPr>
        <p:txBody>
          <a:bodyPr anchor="b">
            <a:normAutofit/>
          </a:bodyPr>
          <a:lstStyle/>
          <a:p>
            <a:r>
              <a:rPr lang="pt-BR" b="1" dirty="0"/>
              <a:t>Otimização de </a:t>
            </a:r>
            <a:r>
              <a:rPr lang="pt-BR" b="1" dirty="0" err="1"/>
              <a:t>Hiperparâmetros</a:t>
            </a:r>
            <a:endParaRPr lang="pt-BR" b="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5" y="3658536"/>
            <a:ext cx="3655725" cy="2743201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8803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8AB40A-4374-4897-B5EE-9F8913476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6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783379C-045E-4010-ABDC-A270A0AA1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1" y="170308"/>
            <a:ext cx="2514948" cy="2174333"/>
            <a:chOff x="-305" y="-4155"/>
            <a:chExt cx="2514948" cy="2174333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B0AB1BF-11AE-4CFF-85EC-E51DBD316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26548A0-953E-4FBA-97A5-592ACAF42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84FA27B-CD1F-421B-BB4F-B141F02FF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CDBD6AB-1AC7-4807-9C34-01139BB7C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5FDDF18-F156-4D2D-82C6-F55008E33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3" y="4560734"/>
            <a:ext cx="3061446" cy="2297265"/>
            <a:chOff x="-305" y="-1"/>
            <a:chExt cx="3832880" cy="2876136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822C29E-FFDD-45BC-A286-9C00C8E2D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9E2381D-1763-4D42-A3A2-B2345DD35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2A622D5-9532-4E0C-B9A8-DAEDD4646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C0ABE88-5ADF-4A31-8505-78968DBB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8B3AAEC0-83B2-705B-B1C1-18BC3CEF083E}"/>
              </a:ext>
            </a:extLst>
          </p:cNvPr>
          <p:cNvSpPr txBox="1"/>
          <p:nvPr/>
        </p:nvSpPr>
        <p:spPr>
          <a:xfrm>
            <a:off x="2168239" y="161417"/>
            <a:ext cx="580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/>
              <a:t>Hyperparameter</a:t>
            </a:r>
            <a:r>
              <a:rPr lang="pt-BR" b="1" dirty="0"/>
              <a:t> </a:t>
            </a:r>
            <a:r>
              <a:rPr lang="pt-BR" b="1" dirty="0" err="1"/>
              <a:t>Tuning</a:t>
            </a:r>
            <a:endParaRPr lang="pt-BR" b="1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49293AC-43B5-88F0-F664-396BF932560B}"/>
              </a:ext>
            </a:extLst>
          </p:cNvPr>
          <p:cNvSpPr txBox="1"/>
          <p:nvPr/>
        </p:nvSpPr>
        <p:spPr>
          <a:xfrm>
            <a:off x="7861195" y="1430791"/>
            <a:ext cx="3848205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Utilizado </a:t>
            </a:r>
            <a:r>
              <a:rPr lang="pt-BR" sz="1400" b="1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RandomizedSearchCV</a:t>
            </a:r>
            <a:endParaRPr lang="pt-BR" sz="1400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pt-BR" sz="14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pt-BR" sz="1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Pipeline com:</a:t>
            </a:r>
          </a:p>
          <a:p>
            <a:endParaRPr lang="pt-BR" sz="14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pt-BR" sz="14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SMOTE</a:t>
            </a:r>
          </a:p>
          <a:p>
            <a:endParaRPr lang="pt-BR" sz="14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pt-BR" sz="1400" b="1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LightGBM</a:t>
            </a:r>
            <a:endParaRPr lang="pt-BR" sz="1400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pt-BR" sz="14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pt-BR" sz="14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Validação com </a:t>
            </a:r>
            <a:r>
              <a:rPr lang="pt-BR" sz="1400" b="1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Stratified</a:t>
            </a:r>
            <a:r>
              <a:rPr lang="pt-BR" sz="14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K-</a:t>
            </a:r>
            <a:r>
              <a:rPr lang="pt-BR" sz="1400" b="1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Fold</a:t>
            </a:r>
            <a:endParaRPr lang="pt-BR" sz="1400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pt-BR" sz="14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pt-BR" sz="14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Métrica principal: ROC AUC</a:t>
            </a:r>
          </a:p>
          <a:p>
            <a:endParaRPr lang="pt-BR" sz="14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pt-BR" sz="1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Resultado:</a:t>
            </a:r>
          </a:p>
          <a:p>
            <a:endParaRPr lang="pt-BR" sz="14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pt-BR" sz="14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Melhor conjunto de </a:t>
            </a:r>
            <a:r>
              <a:rPr lang="pt-BR" sz="1400" b="1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hiperparâmetros</a:t>
            </a:r>
            <a:r>
              <a:rPr lang="pt-BR" sz="14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encontrado automaticamente</a:t>
            </a:r>
          </a:p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1673B1E-046D-971E-A65C-95E14362E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0" y="1663821"/>
            <a:ext cx="6017402" cy="50475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1751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27C102-7A6C-3A40-108B-C7A9FA9F4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597" y="2830834"/>
            <a:ext cx="10684151" cy="1196332"/>
          </a:xfrm>
        </p:spPr>
        <p:txBody>
          <a:bodyPr anchor="b">
            <a:normAutofit/>
          </a:bodyPr>
          <a:lstStyle/>
          <a:p>
            <a:r>
              <a:rPr lang="pt-BR" sz="5200" b="1" dirty="0">
                <a:solidFill>
                  <a:schemeClr val="tx2"/>
                </a:solidFill>
              </a:rPr>
              <a:t>Modelo Final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5" y="3658536"/>
            <a:ext cx="3655725" cy="2743201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6858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8AB40A-4374-4897-B5EE-9F8913476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6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783379C-045E-4010-ABDC-A270A0AA1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1" y="170308"/>
            <a:ext cx="2514948" cy="2174333"/>
            <a:chOff x="-305" y="-4155"/>
            <a:chExt cx="2514948" cy="2174333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B0AB1BF-11AE-4CFF-85EC-E51DBD316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26548A0-953E-4FBA-97A5-592ACAF42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84FA27B-CD1F-421B-BB4F-B141F02FF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CDBD6AB-1AC7-4807-9C34-01139BB7C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5FDDF18-F156-4D2D-82C6-F55008E33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3" y="4560734"/>
            <a:ext cx="3061446" cy="2297265"/>
            <a:chOff x="-305" y="-1"/>
            <a:chExt cx="3832880" cy="2876136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822C29E-FFDD-45BC-A286-9C00C8E2D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9E2381D-1763-4D42-A3A2-B2345DD35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2A622D5-9532-4E0C-B9A8-DAEDD4646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C0ABE88-5ADF-4A31-8505-78968DBB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ítulo 1">
            <a:extLst>
              <a:ext uri="{FF2B5EF4-FFF2-40B4-BE49-F238E27FC236}">
                <a16:creationId xmlns:a16="http://schemas.microsoft.com/office/drawing/2014/main" id="{BF18F22F-2DF4-072F-36A4-AB710F66314D}"/>
              </a:ext>
            </a:extLst>
          </p:cNvPr>
          <p:cNvSpPr txBox="1">
            <a:spLocks/>
          </p:cNvSpPr>
          <p:nvPr/>
        </p:nvSpPr>
        <p:spPr>
          <a:xfrm>
            <a:off x="143933" y="2940097"/>
            <a:ext cx="9227127" cy="26131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1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Modelo Final Selecionado</a:t>
            </a:r>
          </a:p>
          <a:p>
            <a:pPr algn="l"/>
            <a:endParaRPr lang="pt-BR" sz="16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l"/>
            <a:r>
              <a:rPr lang="pt-BR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Modelo escolhido:</a:t>
            </a:r>
          </a:p>
          <a:p>
            <a:pPr algn="l"/>
            <a:endParaRPr lang="pt-BR" sz="16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l"/>
            <a:r>
              <a:rPr lang="pt-BR" sz="1600" b="1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LightGBM</a:t>
            </a:r>
            <a:r>
              <a:rPr lang="pt-BR" sz="1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+ K-</a:t>
            </a:r>
            <a:r>
              <a:rPr lang="pt-BR" sz="1600" b="1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Fold</a:t>
            </a:r>
            <a:r>
              <a:rPr lang="pt-BR" sz="1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+ SMOTE</a:t>
            </a:r>
          </a:p>
          <a:p>
            <a:pPr algn="l"/>
            <a:endParaRPr lang="pt-BR" sz="16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l"/>
            <a:r>
              <a:rPr lang="pt-BR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Motivos:</a:t>
            </a:r>
          </a:p>
          <a:p>
            <a:pPr algn="l"/>
            <a:endParaRPr lang="pt-BR" sz="16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l"/>
            <a:r>
              <a:rPr lang="pt-BR" sz="1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Melhor ROC AUC</a:t>
            </a:r>
          </a:p>
          <a:p>
            <a:pPr algn="l"/>
            <a:endParaRPr lang="pt-BR" sz="16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l"/>
            <a:r>
              <a:rPr lang="pt-BR" sz="1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Bom equilíbrio entre métricas</a:t>
            </a:r>
          </a:p>
          <a:p>
            <a:pPr algn="l"/>
            <a:endParaRPr lang="pt-BR" sz="16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l"/>
            <a:r>
              <a:rPr lang="pt-BR" sz="1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Estabilidade na validação cruzada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529DD26-4C62-EE50-E6E2-EB9E9B112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014" y="2940097"/>
            <a:ext cx="3461095" cy="9978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259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27C102-7A6C-3A40-108B-C7A9FA9F4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597" y="2830834"/>
            <a:ext cx="10684151" cy="1196332"/>
          </a:xfrm>
        </p:spPr>
        <p:txBody>
          <a:bodyPr anchor="b">
            <a:normAutofit/>
          </a:bodyPr>
          <a:lstStyle/>
          <a:p>
            <a:r>
              <a:rPr lang="pt-BR" sz="54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Resultados</a:t>
            </a:r>
            <a:endParaRPr lang="pt-BR" sz="5200" b="1" dirty="0">
              <a:solidFill>
                <a:schemeClr val="tx2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5" y="3658536"/>
            <a:ext cx="3655725" cy="2743201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4245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27C102-7A6C-3A40-108B-C7A9FA9F4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745" y="344310"/>
            <a:ext cx="4766330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pt-BR" sz="2800" b="1" dirty="0">
                <a:latin typeface="+mn-lt"/>
              </a:rPr>
              <a:t>Entendimento do Problema</a:t>
            </a:r>
            <a:endParaRPr lang="en-US" sz="2800" b="1" dirty="0">
              <a:latin typeface="+mn-lt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Vídeo 23" descr="Pessoas Discutindo">
            <a:extLst>
              <a:ext uri="{FF2B5EF4-FFF2-40B4-BE49-F238E27FC236}">
                <a16:creationId xmlns:a16="http://schemas.microsoft.com/office/drawing/2014/main" id="{0BFB933D-CF49-542A-3849-1929087656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>
            <a:fillRect/>
          </a:stretch>
        </p:blipFill>
        <p:spPr>
          <a:xfrm>
            <a:off x="7708392" y="2729078"/>
            <a:ext cx="4142232" cy="2323388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24ABC6CF-48B4-4565-7925-ECAB9AA977E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37745" y="1798361"/>
            <a:ext cx="6697682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 </a:t>
            </a:r>
            <a:r>
              <a:rPr lang="pt-BR" altLang="pt-BR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objetivo é prever se um cliente se tornará inadimplente.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Variável alvo: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0 = Adimplente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 = Inadimplente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 altLang="pt-BR" sz="18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Importância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 altLang="pt-BR" sz="18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Reduz risco financeiro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Apoia decisão de concessão de credito 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13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8AB40A-4374-4897-B5EE-9F8913476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6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783379C-045E-4010-ABDC-A270A0AA1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1" y="170308"/>
            <a:ext cx="2514948" cy="2174333"/>
            <a:chOff x="-305" y="-4155"/>
            <a:chExt cx="2514948" cy="2174333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B0AB1BF-11AE-4CFF-85EC-E51DBD316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26548A0-953E-4FBA-97A5-592ACAF42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84FA27B-CD1F-421B-BB4F-B141F02FF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CDBD6AB-1AC7-4807-9C34-01139BB7C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5FDDF18-F156-4D2D-82C6-F55008E33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3" y="4560734"/>
            <a:ext cx="3061446" cy="2297265"/>
            <a:chOff x="-305" y="-1"/>
            <a:chExt cx="3832880" cy="2876136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822C29E-FFDD-45BC-A286-9C00C8E2D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9E2381D-1763-4D42-A3A2-B2345DD35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2A622D5-9532-4E0C-B9A8-DAEDD4646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C0ABE88-5ADF-4A31-8505-78968DBB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ítulo 1">
            <a:extLst>
              <a:ext uri="{FF2B5EF4-FFF2-40B4-BE49-F238E27FC236}">
                <a16:creationId xmlns:a16="http://schemas.microsoft.com/office/drawing/2014/main" id="{BF18F22F-2DF4-072F-36A4-AB710F66314D}"/>
              </a:ext>
            </a:extLst>
          </p:cNvPr>
          <p:cNvSpPr txBox="1">
            <a:spLocks/>
          </p:cNvSpPr>
          <p:nvPr/>
        </p:nvSpPr>
        <p:spPr>
          <a:xfrm>
            <a:off x="143934" y="2938209"/>
            <a:ext cx="9227127" cy="26131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1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Avaliação do Modelo</a:t>
            </a:r>
          </a:p>
          <a:p>
            <a:pPr algn="l"/>
            <a:endParaRPr lang="pt-BR" sz="1600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l"/>
            <a:endParaRPr lang="pt-BR" sz="1600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l"/>
            <a:r>
              <a:rPr lang="pt-BR" sz="1600" b="1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Accuracy</a:t>
            </a:r>
            <a:r>
              <a:rPr lang="pt-BR" sz="1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: 93.3%</a:t>
            </a:r>
          </a:p>
          <a:p>
            <a:pPr algn="l"/>
            <a:endParaRPr lang="pt-BR" sz="1600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l"/>
            <a:r>
              <a:rPr lang="pt-BR" sz="1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Recall: 37.9%</a:t>
            </a:r>
          </a:p>
          <a:p>
            <a:pPr algn="l"/>
            <a:endParaRPr lang="pt-BR" sz="1600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l"/>
            <a:r>
              <a:rPr lang="pt-BR" sz="1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F1-score: 53.6%</a:t>
            </a:r>
          </a:p>
          <a:p>
            <a:pPr algn="l"/>
            <a:endParaRPr lang="pt-BR" sz="1600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l"/>
            <a:r>
              <a:rPr lang="pt-BR" sz="1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ROC AUC: 0.96</a:t>
            </a:r>
          </a:p>
          <a:p>
            <a:pPr algn="l"/>
            <a:endParaRPr lang="pt-BR" sz="1600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l"/>
            <a:endParaRPr lang="pt-BR" sz="1600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5DA4DBC-F3AD-B2FA-862D-626F0A863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37" y="3329099"/>
            <a:ext cx="2870288" cy="288107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85482C5-CB49-57AB-6820-75FC18C2B5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962" y="77566"/>
            <a:ext cx="7419269" cy="317396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B823850-853A-C5E8-B2FB-7A38C35B07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03" y="5589137"/>
            <a:ext cx="2653420" cy="62465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4A36BE2-AD88-6761-5DB2-5C9AEFC414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80" y="3329101"/>
            <a:ext cx="4124055" cy="184403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422C3F7-8A4D-1763-00CA-05A2EE4825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978" y="5418346"/>
            <a:ext cx="3096057" cy="10478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844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27C102-7A6C-3A40-108B-C7A9FA9F4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597" y="2830834"/>
            <a:ext cx="10684151" cy="1196332"/>
          </a:xfrm>
        </p:spPr>
        <p:txBody>
          <a:bodyPr anchor="b">
            <a:normAutofit/>
          </a:bodyPr>
          <a:lstStyle/>
          <a:p>
            <a:r>
              <a:rPr lang="pt-BR" sz="54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Ajuste de </a:t>
            </a:r>
            <a:r>
              <a:rPr lang="pt-BR" sz="5400" b="1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Threshold</a:t>
            </a:r>
            <a:endParaRPr lang="pt-BR" sz="5200" b="1" dirty="0">
              <a:solidFill>
                <a:schemeClr val="tx2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5" y="3658536"/>
            <a:ext cx="3655725" cy="2743201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0695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8AB40A-4374-4897-B5EE-9F8913476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6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783379C-045E-4010-ABDC-A270A0AA1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1" y="170308"/>
            <a:ext cx="2514948" cy="2174333"/>
            <a:chOff x="-305" y="-4155"/>
            <a:chExt cx="2514948" cy="2174333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B0AB1BF-11AE-4CFF-85EC-E51DBD316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26548A0-953E-4FBA-97A5-592ACAF42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84FA27B-CD1F-421B-BB4F-B141F02FF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CDBD6AB-1AC7-4807-9C34-01139BB7C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5FDDF18-F156-4D2D-82C6-F55008E33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3" y="4560734"/>
            <a:ext cx="3061446" cy="2297265"/>
            <a:chOff x="-305" y="-1"/>
            <a:chExt cx="3832880" cy="2876136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822C29E-FFDD-45BC-A286-9C00C8E2D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9E2381D-1763-4D42-A3A2-B2345DD35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2A622D5-9532-4E0C-B9A8-DAEDD4646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C0ABE88-5ADF-4A31-8505-78968DBB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ítulo 1">
            <a:extLst>
              <a:ext uri="{FF2B5EF4-FFF2-40B4-BE49-F238E27FC236}">
                <a16:creationId xmlns:a16="http://schemas.microsoft.com/office/drawing/2014/main" id="{BF18F22F-2DF4-072F-36A4-AB710F66314D}"/>
              </a:ext>
            </a:extLst>
          </p:cNvPr>
          <p:cNvSpPr txBox="1">
            <a:spLocks/>
          </p:cNvSpPr>
          <p:nvPr/>
        </p:nvSpPr>
        <p:spPr>
          <a:xfrm>
            <a:off x="118533" y="3555382"/>
            <a:ext cx="9227127" cy="26131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1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Ajuste de </a:t>
            </a:r>
            <a:r>
              <a:rPr lang="pt-BR" sz="1600" b="1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Threshold</a:t>
            </a:r>
            <a:endParaRPr lang="pt-BR" sz="1600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l"/>
            <a:endParaRPr lang="pt-BR" sz="16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l"/>
            <a:r>
              <a:rPr lang="pt-BR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Foram testados vários </a:t>
            </a:r>
            <a:r>
              <a:rPr lang="pt-BR" sz="160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thresholds</a:t>
            </a:r>
            <a:r>
              <a:rPr lang="pt-BR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:</a:t>
            </a:r>
          </a:p>
          <a:p>
            <a:pPr algn="l"/>
            <a:endParaRPr lang="pt-BR" sz="16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l"/>
            <a:r>
              <a:rPr lang="pt-BR" sz="1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0.20 → maior recall</a:t>
            </a:r>
          </a:p>
          <a:p>
            <a:pPr algn="l"/>
            <a:endParaRPr lang="pt-BR" sz="1600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l"/>
            <a:r>
              <a:rPr lang="pt-BR" sz="1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0.30 → melhor equilíbrio</a:t>
            </a:r>
          </a:p>
          <a:p>
            <a:pPr algn="l"/>
            <a:endParaRPr lang="pt-BR" sz="1600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l"/>
            <a:r>
              <a:rPr lang="pt-BR" sz="1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0.50 → maior precisão</a:t>
            </a:r>
          </a:p>
          <a:p>
            <a:pPr algn="l"/>
            <a:endParaRPr lang="pt-BR" sz="16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l"/>
            <a:r>
              <a:rPr lang="pt-BR" sz="1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Conclusão</a:t>
            </a:r>
          </a:p>
          <a:p>
            <a:pPr algn="l"/>
            <a:endParaRPr lang="pt-BR" sz="16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l"/>
            <a:r>
              <a:rPr lang="pt-BR" sz="160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Threshold</a:t>
            </a:r>
            <a:r>
              <a:rPr lang="pt-BR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ajustável conforme política de risco</a:t>
            </a:r>
          </a:p>
          <a:p>
            <a:pPr algn="l"/>
            <a:endParaRPr lang="pt-BR" sz="1600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l"/>
            <a:endParaRPr lang="pt-BR" sz="1600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479FDEC-B11D-2CC3-6633-54AF867E4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862" y="1761067"/>
            <a:ext cx="5897871" cy="31847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554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27C102-7A6C-3A40-108B-C7A9FA9F4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597" y="2830834"/>
            <a:ext cx="10684151" cy="1196332"/>
          </a:xfrm>
        </p:spPr>
        <p:txBody>
          <a:bodyPr anchor="b">
            <a:normAutofit/>
          </a:bodyPr>
          <a:lstStyle/>
          <a:p>
            <a:r>
              <a:rPr lang="pt-BR" sz="5400" b="1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Deploy</a:t>
            </a:r>
            <a:r>
              <a:rPr lang="pt-BR" sz="54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da Solução</a:t>
            </a:r>
            <a:endParaRPr lang="pt-BR" sz="5200" b="1" dirty="0">
              <a:solidFill>
                <a:schemeClr val="tx2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5" y="3658536"/>
            <a:ext cx="3655725" cy="2743201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2686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8AB40A-4374-4897-B5EE-9F8913476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6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783379C-045E-4010-ABDC-A270A0AA1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1" y="170308"/>
            <a:ext cx="2514948" cy="2174333"/>
            <a:chOff x="-305" y="-4155"/>
            <a:chExt cx="2514948" cy="2174333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B0AB1BF-11AE-4CFF-85EC-E51DBD316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26548A0-953E-4FBA-97A5-592ACAF42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84FA27B-CD1F-421B-BB4F-B141F02FF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CDBD6AB-1AC7-4807-9C34-01139BB7C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5FDDF18-F156-4D2D-82C6-F55008E33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3" y="4560734"/>
            <a:ext cx="3061446" cy="2297265"/>
            <a:chOff x="-305" y="-1"/>
            <a:chExt cx="3832880" cy="2876136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822C29E-FFDD-45BC-A286-9C00C8E2D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9E2381D-1763-4D42-A3A2-B2345DD35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2A622D5-9532-4E0C-B9A8-DAEDD4646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C0ABE88-5ADF-4A31-8505-78968DBB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ítulo 1">
            <a:extLst>
              <a:ext uri="{FF2B5EF4-FFF2-40B4-BE49-F238E27FC236}">
                <a16:creationId xmlns:a16="http://schemas.microsoft.com/office/drawing/2014/main" id="{BF18F22F-2DF4-072F-36A4-AB710F66314D}"/>
              </a:ext>
            </a:extLst>
          </p:cNvPr>
          <p:cNvSpPr txBox="1">
            <a:spLocks/>
          </p:cNvSpPr>
          <p:nvPr/>
        </p:nvSpPr>
        <p:spPr>
          <a:xfrm>
            <a:off x="110067" y="4266677"/>
            <a:ext cx="9227127" cy="26131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1600" b="1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Deploy</a:t>
            </a:r>
            <a:endParaRPr lang="pt-BR" sz="1600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l"/>
            <a:endParaRPr lang="pt-BR" sz="1600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l"/>
            <a:r>
              <a:rPr lang="pt-BR" sz="1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Modelo salvo em arquivo .</a:t>
            </a:r>
            <a:r>
              <a:rPr lang="pt-BR" sz="1600" b="1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pkl</a:t>
            </a:r>
            <a:endParaRPr lang="pt-BR" sz="1600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l"/>
            <a:endParaRPr lang="pt-BR" sz="1600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l"/>
            <a:r>
              <a:rPr lang="pt-BR" sz="1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Aplicação criada com </a:t>
            </a:r>
            <a:r>
              <a:rPr lang="pt-BR" sz="1600" b="1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Streamlit</a:t>
            </a:r>
            <a:r>
              <a:rPr lang="pt-BR" sz="1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+ Docker</a:t>
            </a:r>
          </a:p>
          <a:p>
            <a:pPr algn="l"/>
            <a:endParaRPr lang="pt-BR" sz="1600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l"/>
            <a:r>
              <a:rPr lang="pt-BR" sz="1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Usuário informa dados do cliente</a:t>
            </a:r>
          </a:p>
          <a:p>
            <a:pPr algn="l"/>
            <a:endParaRPr lang="pt-BR" sz="1600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l"/>
            <a:r>
              <a:rPr lang="pt-BR" sz="1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Sistema retorna probabilidade de inadimplência</a:t>
            </a:r>
          </a:p>
          <a:p>
            <a:pPr algn="l"/>
            <a:endParaRPr lang="pt-BR" sz="1600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B6DE8C3-E710-954E-1C4A-4E30A513D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497" y="778933"/>
            <a:ext cx="5233026" cy="340360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91ED3DA-06D2-A2CA-B600-E5120A9931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614" y="778932"/>
            <a:ext cx="4693986" cy="341453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E310A37-FD91-B5B2-ED6D-17CFFE0D2A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637" y="5454159"/>
            <a:ext cx="2000346" cy="112519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7295D28-8A27-1D06-CF06-388F164B95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263" y="5454159"/>
            <a:ext cx="2000346" cy="11995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1196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27C102-7A6C-3A40-108B-C7A9FA9F4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597" y="2830834"/>
            <a:ext cx="10684151" cy="1196332"/>
          </a:xfrm>
        </p:spPr>
        <p:txBody>
          <a:bodyPr anchor="b">
            <a:normAutofit/>
          </a:bodyPr>
          <a:lstStyle/>
          <a:p>
            <a:r>
              <a:rPr lang="pt-BR" sz="54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Conclusão</a:t>
            </a:r>
            <a:endParaRPr lang="pt-BR" sz="5200" b="1" dirty="0">
              <a:solidFill>
                <a:schemeClr val="tx2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5" y="3658536"/>
            <a:ext cx="3655725" cy="2743201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9689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8AB40A-4374-4897-B5EE-9F8913476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6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783379C-045E-4010-ABDC-A270A0AA1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1" y="170308"/>
            <a:ext cx="2514948" cy="2174333"/>
            <a:chOff x="-305" y="-4155"/>
            <a:chExt cx="2514948" cy="2174333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B0AB1BF-11AE-4CFF-85EC-E51DBD316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26548A0-953E-4FBA-97A5-592ACAF42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84FA27B-CD1F-421B-BB4F-B141F02FF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CDBD6AB-1AC7-4807-9C34-01139BB7C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5FDDF18-F156-4D2D-82C6-F55008E33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3" y="4560734"/>
            <a:ext cx="3061446" cy="2297265"/>
            <a:chOff x="-305" y="-1"/>
            <a:chExt cx="3832880" cy="2876136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822C29E-FFDD-45BC-A286-9C00C8E2D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9E2381D-1763-4D42-A3A2-B2345DD35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2A622D5-9532-4E0C-B9A8-DAEDD4646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C0ABE88-5ADF-4A31-8505-78968DBB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ítulo 1">
            <a:extLst>
              <a:ext uri="{FF2B5EF4-FFF2-40B4-BE49-F238E27FC236}">
                <a16:creationId xmlns:a16="http://schemas.microsoft.com/office/drawing/2014/main" id="{BF18F22F-2DF4-072F-36A4-AB710F66314D}"/>
              </a:ext>
            </a:extLst>
          </p:cNvPr>
          <p:cNvSpPr txBox="1">
            <a:spLocks/>
          </p:cNvSpPr>
          <p:nvPr/>
        </p:nvSpPr>
        <p:spPr>
          <a:xfrm>
            <a:off x="101601" y="3343201"/>
            <a:ext cx="10185400" cy="3248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18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Conclusão</a:t>
            </a:r>
          </a:p>
          <a:p>
            <a:pPr algn="l"/>
            <a:endParaRPr lang="pt-BR" sz="18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l"/>
            <a:r>
              <a:rPr lang="pt-BR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 modelo atende o objetivo do negócio</a:t>
            </a:r>
          </a:p>
          <a:p>
            <a:pPr algn="l"/>
            <a:endParaRPr lang="pt-BR" sz="18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l"/>
            <a:r>
              <a:rPr lang="pt-BR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Solução pronta para uso operacional</a:t>
            </a:r>
          </a:p>
          <a:p>
            <a:pPr algn="l"/>
            <a:endParaRPr lang="pt-BR" sz="18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l"/>
            <a:r>
              <a:rPr lang="pt-BR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Permite decisões mais seguras de crédito</a:t>
            </a:r>
          </a:p>
          <a:p>
            <a:pPr algn="l"/>
            <a:endParaRPr lang="pt-BR" sz="18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l"/>
            <a:r>
              <a:rPr lang="pt-BR" sz="18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Próximos passos:</a:t>
            </a:r>
          </a:p>
          <a:p>
            <a:pPr algn="l"/>
            <a:endParaRPr lang="pt-BR" sz="18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l"/>
            <a:r>
              <a:rPr lang="pt-BR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Monitoramento do modelo</a:t>
            </a:r>
          </a:p>
          <a:p>
            <a:pPr algn="l"/>
            <a:endParaRPr lang="pt-BR" sz="18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l"/>
            <a:r>
              <a:rPr lang="pt-BR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Inclusão de novas variáveis</a:t>
            </a:r>
          </a:p>
          <a:p>
            <a:pPr algn="l"/>
            <a:endParaRPr lang="pt-BR" sz="18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l"/>
            <a:r>
              <a:rPr lang="pt-BR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Integração com sistemas internos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320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7BDAC5B6-20CE-447F-8BA1-F2274AC7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D1D22B31-BF8F-446B-9009-8A251FB17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 descr="GitHub: o que é e qual sua importância?">
            <a:extLst>
              <a:ext uri="{FF2B5EF4-FFF2-40B4-BE49-F238E27FC236}">
                <a16:creationId xmlns:a16="http://schemas.microsoft.com/office/drawing/2014/main" id="{2869E87C-2234-E79B-BFCD-6671B91F0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02058" y="2681498"/>
            <a:ext cx="3041329" cy="202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ítulo 6">
            <a:extLst>
              <a:ext uri="{FF2B5EF4-FFF2-40B4-BE49-F238E27FC236}">
                <a16:creationId xmlns:a16="http://schemas.microsoft.com/office/drawing/2014/main" id="{649F33E3-2981-4B05-0FF5-57FA0A4D286B}"/>
              </a:ext>
            </a:extLst>
          </p:cNvPr>
          <p:cNvSpPr txBox="1">
            <a:spLocks/>
          </p:cNvSpPr>
          <p:nvPr/>
        </p:nvSpPr>
        <p:spPr>
          <a:xfrm>
            <a:off x="5421194" y="510871"/>
            <a:ext cx="6813375" cy="56129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000" b="1" dirty="0">
              <a:solidFill>
                <a:schemeClr val="tx2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D7A1DFA-AF77-2771-54C4-87D58C8B4528}"/>
              </a:ext>
            </a:extLst>
          </p:cNvPr>
          <p:cNvSpPr txBox="1"/>
          <p:nvPr/>
        </p:nvSpPr>
        <p:spPr>
          <a:xfrm>
            <a:off x="1271650" y="4582832"/>
            <a:ext cx="6115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 err="1">
                <a:hlinkClick r:id="rId4"/>
              </a:rPr>
              <a:t>Github</a:t>
            </a:r>
            <a:r>
              <a:rPr lang="pt-BR" dirty="0">
                <a:hlinkClick r:id="rId4"/>
              </a:rPr>
              <a:t> repositório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47655F0-73EE-DD8B-E3A8-6BB49B03BA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555" y="2507957"/>
            <a:ext cx="3343471" cy="19558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7BB711C-A9CB-5A09-8E64-A0E5C99DC937}"/>
              </a:ext>
            </a:extLst>
          </p:cNvPr>
          <p:cNvSpPr txBox="1"/>
          <p:nvPr/>
        </p:nvSpPr>
        <p:spPr>
          <a:xfrm>
            <a:off x="4609469" y="4517431"/>
            <a:ext cx="6115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 err="1">
                <a:hlinkClick r:id="rId4"/>
              </a:rPr>
              <a:t>Github</a:t>
            </a:r>
            <a:r>
              <a:rPr lang="pt-BR" dirty="0">
                <a:hlinkClick r:id="rId4"/>
              </a:rPr>
              <a:t> repositório</a:t>
            </a:r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10474985-1CB2-9F4A-1C75-F03D2E2D8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730" y="1095726"/>
            <a:ext cx="10684151" cy="1196332"/>
          </a:xfrm>
        </p:spPr>
        <p:txBody>
          <a:bodyPr anchor="b">
            <a:normAutofit/>
          </a:bodyPr>
          <a:lstStyle/>
          <a:p>
            <a:r>
              <a:rPr lang="pt-BR" sz="54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Repositórios </a:t>
            </a:r>
            <a:endParaRPr lang="pt-BR" sz="5200" b="1" dirty="0">
              <a:solidFill>
                <a:schemeClr val="tx2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429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27C102-7A6C-3A40-108B-C7A9FA9F4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597" y="2830834"/>
            <a:ext cx="10684151" cy="1196332"/>
          </a:xfrm>
        </p:spPr>
        <p:txBody>
          <a:bodyPr anchor="b">
            <a:normAutofit/>
          </a:bodyPr>
          <a:lstStyle/>
          <a:p>
            <a:r>
              <a:rPr lang="pt-BR" sz="5200" b="1" dirty="0">
                <a:solidFill>
                  <a:schemeClr val="tx2"/>
                </a:solidFill>
              </a:rPr>
              <a:t>Objetivo do Projeto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5" y="3658536"/>
            <a:ext cx="3655725" cy="2743201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0229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FD9CAA70-FC24-4DA9-9035-DD65DE90D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D8889D6-46FE-4175-812C-8BEED2FF4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52" name="Group 43">
            <a:extLst>
              <a:ext uri="{FF2B5EF4-FFF2-40B4-BE49-F238E27FC236}">
                <a16:creationId xmlns:a16="http://schemas.microsoft.com/office/drawing/2014/main" id="{7ACCA88C-8741-4EAC-B3FE-0CFC0BA02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3832880" cy="2876136"/>
            <a:chOff x="-305" y="-1"/>
            <a:chExt cx="3832880" cy="2876136"/>
          </a:xfrm>
        </p:grpSpPr>
        <p:sp>
          <p:nvSpPr>
            <p:cNvPr id="53" name="Freeform: Shape 44">
              <a:extLst>
                <a:ext uri="{FF2B5EF4-FFF2-40B4-BE49-F238E27FC236}">
                  <a16:creationId xmlns:a16="http://schemas.microsoft.com/office/drawing/2014/main" id="{F0349FD5-909D-4E8A-B7B0-0D268C82B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45">
              <a:extLst>
                <a:ext uri="{FF2B5EF4-FFF2-40B4-BE49-F238E27FC236}">
                  <a16:creationId xmlns:a16="http://schemas.microsoft.com/office/drawing/2014/main" id="{DD260D80-8FAD-46AF-B161-6BDFA50F4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Freeform: Shape 46">
              <a:extLst>
                <a:ext uri="{FF2B5EF4-FFF2-40B4-BE49-F238E27FC236}">
                  <a16:creationId xmlns:a16="http://schemas.microsoft.com/office/drawing/2014/main" id="{82E4BAD0-C518-46E3-A120-C996C8ED5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Freeform: Shape 47">
              <a:extLst>
                <a:ext uri="{FF2B5EF4-FFF2-40B4-BE49-F238E27FC236}">
                  <a16:creationId xmlns:a16="http://schemas.microsoft.com/office/drawing/2014/main" id="{81922341-7D82-4C50-8F3A-01EA7B225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ítulo 1">
            <a:extLst>
              <a:ext uri="{FF2B5EF4-FFF2-40B4-BE49-F238E27FC236}">
                <a16:creationId xmlns:a16="http://schemas.microsoft.com/office/drawing/2014/main" id="{5089AE1A-CEE0-ACC6-2B51-6255A93D4EEB}"/>
              </a:ext>
            </a:extLst>
          </p:cNvPr>
          <p:cNvSpPr txBox="1">
            <a:spLocks/>
          </p:cNvSpPr>
          <p:nvPr/>
        </p:nvSpPr>
        <p:spPr>
          <a:xfrm>
            <a:off x="320853" y="3199737"/>
            <a:ext cx="8333180" cy="33346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Objetivo</a:t>
            </a:r>
          </a:p>
          <a:p>
            <a:endParaRPr lang="pt-BR" sz="24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pt-BR" sz="2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Construir um modelo de </a:t>
            </a:r>
            <a:r>
              <a:rPr lang="pt-BR" sz="240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Machine</a:t>
            </a:r>
            <a:r>
              <a:rPr lang="pt-BR" sz="2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Learning para prever inadimplência</a:t>
            </a:r>
          </a:p>
          <a:p>
            <a:pPr marL="342900" indent="-342900">
              <a:buFontTx/>
              <a:buChar char="-"/>
            </a:pPr>
            <a:endParaRPr lang="pt-BR" sz="24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pt-BR" sz="2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Avaliar diferentes algoritmos</a:t>
            </a:r>
          </a:p>
          <a:p>
            <a:pPr marL="342900" indent="-342900">
              <a:buFontTx/>
              <a:buChar char="-"/>
            </a:pPr>
            <a:endParaRPr lang="pt-BR" sz="24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pt-BR" sz="2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Selecionar o melhor modelo</a:t>
            </a:r>
          </a:p>
          <a:p>
            <a:pPr marL="342900" indent="-342900">
              <a:buFontTx/>
              <a:buChar char="-"/>
            </a:pPr>
            <a:endParaRPr lang="pt-BR" sz="24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pt-BR" sz="2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Disponibilizar solução via </a:t>
            </a:r>
            <a:r>
              <a:rPr lang="pt-BR" sz="240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deploy</a:t>
            </a:r>
            <a:r>
              <a:rPr lang="pt-BR" sz="2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(</a:t>
            </a:r>
            <a:r>
              <a:rPr lang="pt-BR" sz="240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Streamlit</a:t>
            </a:r>
            <a:r>
              <a:rPr lang="pt-BR" sz="2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6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27C102-7A6C-3A40-108B-C7A9FA9F4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863" y="2830834"/>
            <a:ext cx="10684151" cy="1196332"/>
          </a:xfrm>
        </p:spPr>
        <p:txBody>
          <a:bodyPr anchor="b">
            <a:normAutofit/>
          </a:bodyPr>
          <a:lstStyle/>
          <a:p>
            <a:r>
              <a:rPr lang="pt-BR" b="1" dirty="0">
                <a:latin typeface="Candara" panose="020E0502030303020204" pitchFamily="34" charset="0"/>
              </a:rPr>
              <a:t>Base de dados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5" y="3658536"/>
            <a:ext cx="3655725" cy="2743201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7929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FD9CAA70-FC24-4DA9-9035-DD65DE90D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D8889D6-46FE-4175-812C-8BEED2FF4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52" name="Group 43">
            <a:extLst>
              <a:ext uri="{FF2B5EF4-FFF2-40B4-BE49-F238E27FC236}">
                <a16:creationId xmlns:a16="http://schemas.microsoft.com/office/drawing/2014/main" id="{7ACCA88C-8741-4EAC-B3FE-0CFC0BA02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3832880" cy="2876136"/>
            <a:chOff x="-305" y="-1"/>
            <a:chExt cx="3832880" cy="2876136"/>
          </a:xfrm>
        </p:grpSpPr>
        <p:sp>
          <p:nvSpPr>
            <p:cNvPr id="53" name="Freeform: Shape 44">
              <a:extLst>
                <a:ext uri="{FF2B5EF4-FFF2-40B4-BE49-F238E27FC236}">
                  <a16:creationId xmlns:a16="http://schemas.microsoft.com/office/drawing/2014/main" id="{F0349FD5-909D-4E8A-B7B0-0D268C82B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45">
              <a:extLst>
                <a:ext uri="{FF2B5EF4-FFF2-40B4-BE49-F238E27FC236}">
                  <a16:creationId xmlns:a16="http://schemas.microsoft.com/office/drawing/2014/main" id="{DD260D80-8FAD-46AF-B161-6BDFA50F4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Freeform: Shape 46">
              <a:extLst>
                <a:ext uri="{FF2B5EF4-FFF2-40B4-BE49-F238E27FC236}">
                  <a16:creationId xmlns:a16="http://schemas.microsoft.com/office/drawing/2014/main" id="{82E4BAD0-C518-46E3-A120-C996C8ED5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Freeform: Shape 47">
              <a:extLst>
                <a:ext uri="{FF2B5EF4-FFF2-40B4-BE49-F238E27FC236}">
                  <a16:creationId xmlns:a16="http://schemas.microsoft.com/office/drawing/2014/main" id="{81922341-7D82-4C50-8F3A-01EA7B225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118393A4-E6B7-A4DA-A128-4EE4EE2EC79B}"/>
              </a:ext>
            </a:extLst>
          </p:cNvPr>
          <p:cNvSpPr txBox="1"/>
          <p:nvPr/>
        </p:nvSpPr>
        <p:spPr>
          <a:xfrm>
            <a:off x="182529" y="3351930"/>
            <a:ext cx="120772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Base dados</a:t>
            </a:r>
          </a:p>
          <a:p>
            <a:endParaRPr lang="pt-BR" dirty="0"/>
          </a:p>
          <a:p>
            <a:pPr marL="285750" indent="-285750">
              <a:buFontTx/>
              <a:buChar char="-"/>
            </a:pPr>
            <a:r>
              <a:rPr lang="pt-BR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Total de registros: </a:t>
            </a:r>
            <a:r>
              <a:rPr lang="pt-BR" b="1" u="sng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32842</a:t>
            </a:r>
          </a:p>
          <a:p>
            <a:endParaRPr lang="pt-BR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pt-BR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Variáveis numéricas e categóricas</a:t>
            </a:r>
          </a:p>
          <a:p>
            <a:pPr marL="285750" indent="-285750">
              <a:buFontTx/>
              <a:buChar char="-"/>
            </a:pPr>
            <a:endParaRPr lang="pt-BR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pt-BR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Variável target: over30_mob3</a:t>
            </a:r>
          </a:p>
          <a:p>
            <a:pPr marL="285750" indent="-285750">
              <a:buFontTx/>
              <a:buChar char="-"/>
            </a:pPr>
            <a:endParaRPr lang="pt-BR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pt-BR" b="1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Dataset</a:t>
            </a:r>
            <a:r>
              <a:rPr lang="pt-BR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desbalanceado (mais adimplentes que inadimplentes)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531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27C102-7A6C-3A40-108B-C7A9FA9F4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597" y="2830834"/>
            <a:ext cx="10684151" cy="1196332"/>
          </a:xfrm>
        </p:spPr>
        <p:txBody>
          <a:bodyPr anchor="b">
            <a:normAutofit/>
          </a:bodyPr>
          <a:lstStyle/>
          <a:p>
            <a:r>
              <a:rPr lang="pt-BR" sz="54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Análise Exploratória de dados</a:t>
            </a:r>
            <a:endParaRPr lang="pt-BR" sz="5200" b="1" dirty="0">
              <a:solidFill>
                <a:schemeClr val="tx2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5" y="3658536"/>
            <a:ext cx="3655725" cy="2743201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3131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92CF0CF-E20D-4C03-AE25-A672922F5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5DA13EB-813C-4FE6-98DF-2EE99B48B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068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180D959-40AC-CAC6-FF3C-5ACEC3F76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667" y="275475"/>
            <a:ext cx="6285260" cy="10624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Taxa de Inadimplência por Faixa de Renda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260B5EA-4014-4EFA-BF60-A205CBAE2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387883" y="-1"/>
            <a:ext cx="3832880" cy="2876136"/>
            <a:chOff x="-305" y="-1"/>
            <a:chExt cx="3832880" cy="287613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BF22D31-E67F-4195-BB34-8A55D356D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703BC64-7A80-4B64-8B4B-8D19B0511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E248705-DEB3-4F6D-A983-40926993E8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A101A4C-B9EA-4041-A2C3-59AF4B6DE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ítulo 1">
            <a:extLst>
              <a:ext uri="{FF2B5EF4-FFF2-40B4-BE49-F238E27FC236}">
                <a16:creationId xmlns:a16="http://schemas.microsoft.com/office/drawing/2014/main" id="{6717498C-2D47-6054-1B0E-60D499966A82}"/>
              </a:ext>
            </a:extLst>
          </p:cNvPr>
          <p:cNvSpPr txBox="1">
            <a:spLocks/>
          </p:cNvSpPr>
          <p:nvPr/>
        </p:nvSpPr>
        <p:spPr>
          <a:xfrm>
            <a:off x="202736" y="2275003"/>
            <a:ext cx="5922179" cy="28811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Observa-se uma relação inversa entre renda e inadimplência:</a:t>
            </a:r>
          </a:p>
          <a:p>
            <a:endParaRPr lang="en-US" sz="14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US" sz="14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pt-BR" sz="14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 Faixa de renda Baixa apresenta a maior taxa de inadimplência (16.27%)</a:t>
            </a:r>
          </a:p>
          <a:p>
            <a:endParaRPr lang="pt-BR" sz="1400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pt-BR" sz="14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 Faixa Média: 13.30%</a:t>
            </a:r>
          </a:p>
          <a:p>
            <a:endParaRPr lang="pt-BR" sz="1400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pt-BR" sz="14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 Faixa Alta: 11.91%</a:t>
            </a:r>
          </a:p>
          <a:p>
            <a:endParaRPr lang="pt-BR" sz="1400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pt-BR" sz="14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 Faixa Muito Alta: 9.04%</a:t>
            </a:r>
          </a:p>
          <a:p>
            <a:endParaRPr lang="pt-BR" sz="14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pt-BR" sz="14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pt-BR" sz="1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Clientes com menor renda apresentam maior risco financeiro.</a:t>
            </a:r>
          </a:p>
          <a:p>
            <a:endParaRPr lang="pt-BR" sz="14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pt-BR" sz="14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Insight</a:t>
            </a:r>
          </a:p>
          <a:p>
            <a:endParaRPr lang="en-US" sz="14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pt-BR" sz="1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 renda é uma variável fortemente associada ao risco de inadimplência, sendo um fator relevante para políticas de concessão de crédito.</a:t>
            </a:r>
          </a:p>
          <a:p>
            <a:endParaRPr lang="pt-BR" sz="14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pt-BR" sz="1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Existe uma tendência clara de redução da inadimplência conforme aumenta a faixa de renda do cliente, reforçando a importância dessa variável no processo de decisão de crédito.</a:t>
            </a:r>
            <a:endParaRPr lang="en-US" sz="14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D30707A-5B6B-432C-73F1-87819A0DAA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915" y="2929133"/>
            <a:ext cx="5969634" cy="37679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898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92CF0CF-E20D-4C03-AE25-A672922F5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5DA13EB-813C-4FE6-98DF-2EE99B48B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068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180D959-40AC-CAC6-FF3C-5ACEC3F76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667" y="275476"/>
            <a:ext cx="6285260" cy="6558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18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Taxa de Inadimplência por UF (mínimo de 100 clientes)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260B5EA-4014-4EFA-BF60-A205CBAE2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387883" y="-1"/>
            <a:ext cx="3832880" cy="2876136"/>
            <a:chOff x="-305" y="-1"/>
            <a:chExt cx="3832880" cy="287613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BF22D31-E67F-4195-BB34-8A55D356D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703BC64-7A80-4B64-8B4B-8D19B0511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E248705-DEB3-4F6D-A983-40926993E8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A101A4C-B9EA-4041-A2C3-59AF4B6DE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ítulo 1">
            <a:extLst>
              <a:ext uri="{FF2B5EF4-FFF2-40B4-BE49-F238E27FC236}">
                <a16:creationId xmlns:a16="http://schemas.microsoft.com/office/drawing/2014/main" id="{6717498C-2D47-6054-1B0E-60D499966A82}"/>
              </a:ext>
            </a:extLst>
          </p:cNvPr>
          <p:cNvSpPr txBox="1">
            <a:spLocks/>
          </p:cNvSpPr>
          <p:nvPr/>
        </p:nvSpPr>
        <p:spPr>
          <a:xfrm>
            <a:off x="6512996" y="2450459"/>
            <a:ext cx="5630052" cy="40434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Existe grande variação da taxa de inadimplência entre os estados.</a:t>
            </a:r>
          </a:p>
          <a:p>
            <a:endParaRPr lang="pt-BR" sz="14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pt-BR" sz="14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Estados com menor taxa de inadimplência:</a:t>
            </a:r>
          </a:p>
          <a:p>
            <a:endParaRPr lang="pt-BR" sz="14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pt-BR" sz="1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 TO: 7.97%</a:t>
            </a:r>
          </a:p>
          <a:p>
            <a:r>
              <a:rPr lang="pt-BR" sz="1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 TO: 7.97%</a:t>
            </a:r>
          </a:p>
          <a:p>
            <a:r>
              <a:rPr lang="pt-BR" sz="1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 RS: 10.30%</a:t>
            </a:r>
          </a:p>
          <a:p>
            <a:r>
              <a:rPr lang="pt-BR" sz="1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 MT: 10.49%</a:t>
            </a:r>
          </a:p>
          <a:p>
            <a:endParaRPr lang="pt-BR" sz="14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pt-BR" sz="14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Estados com maior taxa de inadimplência:</a:t>
            </a:r>
          </a:p>
          <a:p>
            <a:endParaRPr lang="pt-BR" sz="14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pt-BR" sz="1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 RN: 21.88%</a:t>
            </a:r>
          </a:p>
          <a:p>
            <a:r>
              <a:rPr lang="pt-BR" sz="1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 PI: 19.32%</a:t>
            </a:r>
          </a:p>
          <a:p>
            <a:r>
              <a:rPr lang="pt-BR" sz="1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 AL: 18.46%</a:t>
            </a:r>
          </a:p>
          <a:p>
            <a:r>
              <a:rPr lang="pt-BR" sz="1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 PE: 18.41%</a:t>
            </a:r>
          </a:p>
          <a:p>
            <a:r>
              <a:rPr lang="pt-BR" sz="1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 BA: 14.66%</a:t>
            </a:r>
          </a:p>
          <a:p>
            <a:endParaRPr lang="pt-BR" sz="14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pt-BR" sz="14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Insight </a:t>
            </a:r>
          </a:p>
          <a:p>
            <a:endParaRPr lang="pt-BR" sz="14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pt-BR" sz="14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 inadimplência apresenta forte componente regional, indicando que fatores socioeconômicos e comportamentais variam significativamente entre os estados.</a:t>
            </a:r>
          </a:p>
          <a:p>
            <a:endParaRPr lang="en-US" sz="14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E59DE3FD-8542-FF6A-0712-384D616DE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3" y="863601"/>
            <a:ext cx="6415396" cy="59321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830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3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3|4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1.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9|13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9|13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9|13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</TotalTime>
  <Words>663</Words>
  <Application>Microsoft Office PowerPoint</Application>
  <PresentationFormat>Widescreen</PresentationFormat>
  <Paragraphs>203</Paragraphs>
  <Slides>27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Candara</vt:lpstr>
      <vt:lpstr>Microsoft Sans Serif</vt:lpstr>
      <vt:lpstr>Tema do Office</vt:lpstr>
      <vt:lpstr>Case Técnico – Koin</vt:lpstr>
      <vt:lpstr>Entendimento do Problema</vt:lpstr>
      <vt:lpstr>Objetivo do Projeto</vt:lpstr>
      <vt:lpstr>Apresentação do PowerPoint</vt:lpstr>
      <vt:lpstr>Base de dados</vt:lpstr>
      <vt:lpstr>Apresentação do PowerPoint</vt:lpstr>
      <vt:lpstr>Análise Exploratória de dados</vt:lpstr>
      <vt:lpstr>Taxa de Inadimplência por Faixa de Renda</vt:lpstr>
      <vt:lpstr>Taxa de Inadimplência por UF (mínimo de 100 clientes)</vt:lpstr>
      <vt:lpstr>Score Pessoa e Score Email por Status de Fraude</vt:lpstr>
      <vt:lpstr>Pré-processamento</vt:lpstr>
      <vt:lpstr>Apresentação do PowerPoint</vt:lpstr>
      <vt:lpstr>Machine Learning </vt:lpstr>
      <vt:lpstr>Modelagem machine learning  Modelos avaliados:  Logistic Regression Random Forest Decision Tree XGBoost LightGBM   Métricas usadas:  Accuracy Recall F1-score ROC AUC   </vt:lpstr>
      <vt:lpstr>Otimização de Hiperparâmetros</vt:lpstr>
      <vt:lpstr>Apresentação do PowerPoint</vt:lpstr>
      <vt:lpstr>Modelo Final</vt:lpstr>
      <vt:lpstr>Apresentação do PowerPoint</vt:lpstr>
      <vt:lpstr>Resultados</vt:lpstr>
      <vt:lpstr>Apresentação do PowerPoint</vt:lpstr>
      <vt:lpstr>Ajuste de Threshold</vt:lpstr>
      <vt:lpstr>Apresentação do PowerPoint</vt:lpstr>
      <vt:lpstr>Deploy da Solução</vt:lpstr>
      <vt:lpstr>Apresentação do PowerPoint</vt:lpstr>
      <vt:lpstr>Conclusão</vt:lpstr>
      <vt:lpstr>Apresentação do PowerPoint</vt:lpstr>
      <vt:lpstr>Repositórios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Processamento linguagem natural</dc:title>
  <dc:creator>Rafael Henrique Gallo</dc:creator>
  <cp:lastModifiedBy>Rafael Gallo</cp:lastModifiedBy>
  <cp:revision>3</cp:revision>
  <dcterms:created xsi:type="dcterms:W3CDTF">2025-09-26T19:08:48Z</dcterms:created>
  <dcterms:modified xsi:type="dcterms:W3CDTF">2026-02-01T00:35:43Z</dcterms:modified>
</cp:coreProperties>
</file>